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903F"/>
    <a:srgbClr val="83CBEB"/>
    <a:srgbClr val="01131F"/>
    <a:srgbClr val="0010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067D8-F655-4465-A184-29A73FA6F2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AC30F-CD48-4BE7-ABB7-E86AAA94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21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6AC30F-CD48-4BE7-ABB7-E86AAA94DC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25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06409" y="537113"/>
            <a:ext cx="4305669" cy="426913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38100">
            <a:solidFill>
              <a:srgbClr val="A19F4F"/>
            </a:solidFill>
          </a:ln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 sz="2879">
                <a:latin typeface="Gotham Medium" panose="0200060403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5" name="Online Image Placeholder 4">
            <a:extLst>
              <a:ext uri="{FF2B5EF4-FFF2-40B4-BE49-F238E27FC236}">
                <a16:creationId xmlns:a16="http://schemas.microsoft.com/office/drawing/2014/main" id="{CE96D59D-4589-3CA6-3ADD-7A597CE2D4EF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>
          <a:xfrm>
            <a:off x="335180" y="5922728"/>
            <a:ext cx="4048125" cy="796317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A19F4F"/>
            </a:solidFill>
          </a:ln>
        </p:spPr>
        <p:txBody>
          <a:bodyPr/>
          <a:lstStyle>
            <a:lvl1pPr algn="l">
              <a:buNone/>
              <a:defRPr sz="1440" b="0"/>
            </a:lvl1pPr>
          </a:lstStyle>
          <a:p>
            <a:endParaRPr lang="en-US" dirty="0"/>
          </a:p>
          <a:p>
            <a:br>
              <a:rPr lang="en-US" dirty="0"/>
            </a:br>
            <a:r>
              <a:rPr lang="en-US" dirty="0"/>
              <a:t> 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C2A81-775C-54FC-45AD-54B77CCA6B7F}"/>
              </a:ext>
            </a:extLst>
          </p:cNvPr>
          <p:cNvSpPr txBox="1"/>
          <p:nvPr userDrawn="1"/>
        </p:nvSpPr>
        <p:spPr>
          <a:xfrm>
            <a:off x="4512078" y="1208949"/>
            <a:ext cx="52322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83CBEB"/>
                </a:solidFill>
                <a:latin typeface="Aviano Sans Bold" pitchFamily="50" charset="0"/>
              </a:rPr>
              <a:t>I’m Attending</a:t>
            </a:r>
          </a:p>
        </p:txBody>
      </p:sp>
    </p:spTree>
    <p:extLst>
      <p:ext uri="{BB962C8B-B14F-4D97-AF65-F5344CB8AC3E}">
        <p14:creationId xmlns:p14="http://schemas.microsoft.com/office/powerpoint/2010/main" val="6464511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>
          <p15:clr>
            <a:srgbClr val="FBAE40"/>
          </p15:clr>
        </p15:guide>
        <p15:guide id="2" pos="480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3330EF6-DCD8-C9B0-3CE2-0959A426B2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77896" y="0"/>
            <a:ext cx="13169896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80D0223-B53F-3677-9F60-C4DEF953631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440"/>
          <a:stretch>
            <a:fillRect/>
          </a:stretch>
        </p:blipFill>
        <p:spPr>
          <a:xfrm>
            <a:off x="5231866" y="2505934"/>
            <a:ext cx="6209761" cy="124119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E1803AA-96A6-5281-33DE-F602AEBB2195}"/>
              </a:ext>
            </a:extLst>
          </p:cNvPr>
          <p:cNvSpPr txBox="1"/>
          <p:nvPr userDrawn="1"/>
        </p:nvSpPr>
        <p:spPr>
          <a:xfrm>
            <a:off x="5344379" y="1904304"/>
            <a:ext cx="59847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The </a:t>
            </a:r>
            <a:r>
              <a:rPr lang="en-US" sz="3600" b="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6</a:t>
            </a:r>
            <a:r>
              <a:rPr lang="en-US" sz="3600" b="1" baseline="3000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th</a:t>
            </a:r>
            <a:r>
              <a:rPr lang="en-US" sz="3600" b="1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Annual</a:t>
            </a:r>
            <a:endParaRPr lang="en-US" sz="3600" b="1" dirty="0">
              <a:solidFill>
                <a:schemeClr val="bg1">
                  <a:lumMod val="85000"/>
                </a:schemeClr>
              </a:solidFill>
              <a:latin typeface="Aviano Sans Bold" pitchFamily="50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C222643-8ACB-62FB-B191-5354A424C5C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51216" y="4938018"/>
            <a:ext cx="3940783" cy="808068"/>
          </a:xfrm>
          <a:prstGeom prst="rect">
            <a:avLst/>
          </a:prstGeom>
          <a:ln>
            <a:noFill/>
          </a:ln>
          <a:effectLst/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D76DD3C-B1B7-8F29-1883-A2C4B7169D97}"/>
              </a:ext>
            </a:extLst>
          </p:cNvPr>
          <p:cNvSpPr txBox="1"/>
          <p:nvPr userDrawn="1"/>
        </p:nvSpPr>
        <p:spPr>
          <a:xfrm>
            <a:off x="5518907" y="3858365"/>
            <a:ext cx="563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</a:rPr>
              <a:t>May 26</a:t>
            </a:r>
            <a:r>
              <a:rPr lang="en-US" sz="2800" b="1" baseline="30000" dirty="0">
                <a:solidFill>
                  <a:schemeClr val="bg1"/>
                </a:solidFill>
                <a:latin typeface="Aviano Sans Bold" pitchFamily="50" charset="0"/>
              </a:rPr>
              <a:t>th</a:t>
            </a:r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</a:rPr>
              <a:t> – 28</a:t>
            </a:r>
            <a:r>
              <a:rPr lang="en-US" sz="2800" b="1" baseline="30000" dirty="0">
                <a:solidFill>
                  <a:schemeClr val="bg1"/>
                </a:solidFill>
                <a:latin typeface="Aviano Sans Bold" pitchFamily="50" charset="0"/>
              </a:rPr>
              <a:t>th</a:t>
            </a:r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</a:rPr>
              <a:t>, 2026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AB824C-EB58-998C-C42E-3F2522D258AD}"/>
              </a:ext>
            </a:extLst>
          </p:cNvPr>
          <p:cNvSpPr/>
          <p:nvPr userDrawn="1"/>
        </p:nvSpPr>
        <p:spPr>
          <a:xfrm>
            <a:off x="310896" y="4654296"/>
            <a:ext cx="4920970" cy="2115044"/>
          </a:xfrm>
          <a:prstGeom prst="rect">
            <a:avLst/>
          </a:prstGeom>
          <a:solidFill>
            <a:srgbClr val="0113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DB6191-40BE-4C11-417A-E2CA1973873C}"/>
              </a:ext>
            </a:extLst>
          </p:cNvPr>
          <p:cNvSpPr txBox="1"/>
          <p:nvPr userDrawn="1"/>
        </p:nvSpPr>
        <p:spPr>
          <a:xfrm>
            <a:off x="8806906" y="4444716"/>
            <a:ext cx="31214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C1AD5E"/>
                </a:solidFill>
                <a:latin typeface="Aviano Sans Bold" pitchFamily="50" charset="0"/>
              </a:rPr>
              <a:t>PRESENTED BY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D79DCF-663D-C17C-7EFC-D13BCADABE5E}"/>
              </a:ext>
            </a:extLst>
          </p:cNvPr>
          <p:cNvSpPr/>
          <p:nvPr userDrawn="1"/>
        </p:nvSpPr>
        <p:spPr>
          <a:xfrm>
            <a:off x="1654244" y="3969691"/>
            <a:ext cx="3494220" cy="2180766"/>
          </a:xfrm>
          <a:prstGeom prst="rect">
            <a:avLst/>
          </a:prstGeom>
          <a:solidFill>
            <a:srgbClr val="0113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983A8F-1B33-3D29-0C29-6326A4C3D9DE}"/>
              </a:ext>
            </a:extLst>
          </p:cNvPr>
          <p:cNvSpPr/>
          <p:nvPr userDrawn="1"/>
        </p:nvSpPr>
        <p:spPr>
          <a:xfrm>
            <a:off x="2364723" y="4288536"/>
            <a:ext cx="3509746" cy="1994265"/>
          </a:xfrm>
          <a:prstGeom prst="rect">
            <a:avLst/>
          </a:prstGeom>
          <a:solidFill>
            <a:srgbClr val="0113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FD4BA36-DEF7-4FE7-79BE-EF104B368F71}"/>
              </a:ext>
            </a:extLst>
          </p:cNvPr>
          <p:cNvSpPr/>
          <p:nvPr userDrawn="1"/>
        </p:nvSpPr>
        <p:spPr>
          <a:xfrm>
            <a:off x="-7343774" y="4938018"/>
            <a:ext cx="15594992" cy="807737"/>
          </a:xfrm>
          <a:prstGeom prst="roundRect">
            <a:avLst>
              <a:gd name="adj" fmla="val 0"/>
            </a:avLst>
          </a:prstGeom>
          <a:gradFill flip="none" rotWithShape="1">
            <a:gsLst>
              <a:gs pos="25000">
                <a:srgbClr val="B6A357">
                  <a:alpha val="36000"/>
                </a:srgbClr>
              </a:gs>
              <a:gs pos="74000">
                <a:srgbClr val="B6A357">
                  <a:alpha val="0"/>
                </a:srgbClr>
              </a:gs>
              <a:gs pos="100000">
                <a:srgbClr val="E7E5B5">
                  <a:alpha val="0"/>
                </a:srgbClr>
              </a:gs>
              <a:gs pos="0">
                <a:srgbClr val="FFFFFF"/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6412A1-B2B2-DB9C-758F-E33274630CCC}"/>
              </a:ext>
            </a:extLst>
          </p:cNvPr>
          <p:cNvSpPr txBox="1"/>
          <p:nvPr userDrawn="1"/>
        </p:nvSpPr>
        <p:spPr>
          <a:xfrm>
            <a:off x="5231866" y="5807225"/>
            <a:ext cx="6222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viano Sans Bold" pitchFamily="50" charset="0"/>
              </a:rPr>
              <a:t>For More Information:</a:t>
            </a:r>
          </a:p>
          <a:p>
            <a:pPr algn="ctr"/>
            <a:r>
              <a:rPr lang="en-US" sz="2400" dirty="0">
                <a:solidFill>
                  <a:srgbClr val="83CBEB"/>
                </a:solidFill>
                <a:latin typeface="Aviano Sans Bold" pitchFamily="50" charset="0"/>
              </a:rPr>
              <a:t>Healthcarecapitalmarkets.com</a:t>
            </a:r>
          </a:p>
        </p:txBody>
      </p:sp>
    </p:spTree>
    <p:extLst>
      <p:ext uri="{BB962C8B-B14F-4D97-AF65-F5344CB8AC3E}">
        <p14:creationId xmlns:p14="http://schemas.microsoft.com/office/powerpoint/2010/main" val="209319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849302" rtl="0" eaLnBrk="1" latinLnBrk="0" hangingPunct="1">
        <a:lnSpc>
          <a:spcPct val="90000"/>
        </a:lnSpc>
        <a:spcBef>
          <a:spcPct val="0"/>
        </a:spcBef>
        <a:buNone/>
        <a:defRPr sz="40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2325" indent="-212325" algn="l" defTabSz="849302" rtl="0" eaLnBrk="1" latinLnBrk="0" hangingPunct="1">
        <a:lnSpc>
          <a:spcPct val="90000"/>
        </a:lnSpc>
        <a:spcBef>
          <a:spcPts val="929"/>
        </a:spcBef>
        <a:buFont typeface="Arial" panose="020B0604020202020204" pitchFamily="34" charset="0"/>
        <a:buChar char="•"/>
        <a:defRPr sz="2601" kern="1200">
          <a:solidFill>
            <a:schemeClr val="tx1"/>
          </a:solidFill>
          <a:latin typeface="+mn-lt"/>
          <a:ea typeface="+mn-ea"/>
          <a:cs typeface="+mn-cs"/>
        </a:defRPr>
      </a:lvl1pPr>
      <a:lvl2pPr marL="636977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2229" kern="1200">
          <a:solidFill>
            <a:schemeClr val="tx1"/>
          </a:solidFill>
          <a:latin typeface="+mn-lt"/>
          <a:ea typeface="+mn-ea"/>
          <a:cs typeface="+mn-cs"/>
        </a:defRPr>
      </a:lvl2pPr>
      <a:lvl3pPr marL="1061627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3pPr>
      <a:lvl4pPr marL="1486278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4pPr>
      <a:lvl5pPr marL="1910929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5pPr>
      <a:lvl6pPr marL="2335580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6pPr>
      <a:lvl7pPr marL="2760231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7pPr>
      <a:lvl8pPr marL="3184882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8pPr>
      <a:lvl9pPr marL="3609533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1pPr>
      <a:lvl2pPr marL="424651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2pPr>
      <a:lvl3pPr marL="849302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3pPr>
      <a:lvl4pPr marL="1273953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4pPr>
      <a:lvl5pPr marL="1698603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5pPr>
      <a:lvl6pPr marL="2123255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6pPr>
      <a:lvl7pPr marL="2547905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7pPr>
      <a:lvl8pPr marL="2972557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8pPr>
      <a:lvl9pPr marL="3397207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0A80BB1-7F3D-4B48-00A8-131B0DB400F3}"/>
              </a:ext>
            </a:extLst>
          </p:cNvPr>
          <p:cNvSpPr txBox="1"/>
          <p:nvPr/>
        </p:nvSpPr>
        <p:spPr>
          <a:xfrm>
            <a:off x="-768317" y="4872918"/>
            <a:ext cx="62551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  <a:cs typeface="Arial" panose="020B0604020202020204" pitchFamily="34" charset="0"/>
              </a:rPr>
              <a:t>FIRSTNAME LASTNAME</a:t>
            </a:r>
          </a:p>
          <a:p>
            <a:pPr algn="ctr"/>
            <a:r>
              <a:rPr lang="en-US" sz="2800">
                <a:solidFill>
                  <a:schemeClr val="accent1">
                    <a:lumMod val="40000"/>
                    <a:lumOff val="60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TITLE</a:t>
            </a:r>
            <a:endParaRPr lang="en-US" sz="2800" dirty="0">
              <a:solidFill>
                <a:schemeClr val="accent1">
                  <a:lumMod val="40000"/>
                  <a:lumOff val="60000"/>
                </a:schemeClr>
              </a:solidFill>
              <a:latin typeface="Aviano Sans Bold" pitchFamily="50" charset="0"/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5FF794D-52FE-0C26-5F37-C578060B00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Online Image Placeholder 12">
            <a:extLst>
              <a:ext uri="{FF2B5EF4-FFF2-40B4-BE49-F238E27FC236}">
                <a16:creationId xmlns:a16="http://schemas.microsoft.com/office/drawing/2014/main" id="{D697A8E3-63E3-A212-812C-CDCCECC25C8F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4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Gotham Medium</vt:lpstr>
      <vt:lpstr>Aptos</vt:lpstr>
      <vt:lpstr>Arial</vt:lpstr>
      <vt:lpstr>Aviano Sans Bold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Spenser Lin</dc:creator>
  <cp:lastModifiedBy>Spenser Lin</cp:lastModifiedBy>
  <cp:revision>17</cp:revision>
  <dcterms:created xsi:type="dcterms:W3CDTF">2026-04-15T15:48:54Z</dcterms:created>
  <dcterms:modified xsi:type="dcterms:W3CDTF">2026-05-08T19:10:07Z</dcterms:modified>
</cp:coreProperties>
</file>